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7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8"/>
      <p:bold r:id="rId19"/>
    </p:embeddedFont>
    <p:embeddedFont>
      <p:font typeface="서울남산체 B" panose="02020503020101020101" pitchFamily="18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2667"/>
    <a:srgbClr val="1836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9" autoAdjust="0"/>
    <p:restoredTop sz="94710" autoAdjust="0"/>
  </p:normalViewPr>
  <p:slideViewPr>
    <p:cSldViewPr snapToGrid="0">
      <p:cViewPr varScale="1">
        <p:scale>
          <a:sx n="83" d="100"/>
          <a:sy n="83" d="100"/>
        </p:scale>
        <p:origin x="686" y="7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4E1798-A4E3-44D1-B26B-83DF6390234F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3B3499-42C0-43CF-B5F2-B1977C9E0F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73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5F11A0-3D16-4A86-B1EA-37FF0E105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86F2CF-030F-4EA2-8414-D02FCB71F3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939356-06C1-4F61-9E06-3F32E45B7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777CCE-400F-46EC-A52E-07E8BE2FF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76D410-0D5D-4B41-8841-F07F15AEE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852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47051-169E-4F9A-AB61-18ECAFB8D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64F3F3-F9EA-4599-B510-A0262B696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EF1D04-BFB0-4B80-BF40-706F8E5C8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46E8EE-8551-4407-9C66-F58924853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9E43EF-1A5C-4DFC-B7B2-E4546DAB3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465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80E389-C288-4F5F-A598-3A49BA0D9F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33FC31-A243-4782-B6F5-58ADD2BFB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391FC1-FE7A-4001-AD74-81D99CB4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6B5072-7964-47C1-8DF8-EB086ED4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4BF486-EB19-4B77-9F53-89DAEDA72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492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006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ㅇㅁㅁ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모서리가 접힌 도형 2">
            <a:extLst>
              <a:ext uri="{FF2B5EF4-FFF2-40B4-BE49-F238E27FC236}">
                <a16:creationId xmlns:a16="http://schemas.microsoft.com/office/drawing/2014/main" id="{ABFDEAA8-CE08-488F-840C-D395D28B5D8D}"/>
              </a:ext>
            </a:extLst>
          </p:cNvPr>
          <p:cNvSpPr/>
          <p:nvPr userDrawn="1"/>
        </p:nvSpPr>
        <p:spPr>
          <a:xfrm>
            <a:off x="0" y="0"/>
            <a:ext cx="2838450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CFF38150-D2BE-4CFD-81F4-CF5DF0CBEA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0BA366-1521-4543-8803-99A2F9EE22E5}"/>
              </a:ext>
            </a:extLst>
          </p:cNvPr>
          <p:cNvSpPr txBox="1"/>
          <p:nvPr userDrawn="1"/>
        </p:nvSpPr>
        <p:spPr>
          <a:xfrm>
            <a:off x="0" y="1133475"/>
            <a:ext cx="285750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객체지향</a:t>
            </a:r>
            <a:r>
              <a:rPr lang="en-US" altLang="ko-KR" sz="4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?</a:t>
            </a:r>
            <a:endParaRPr lang="ko-KR" altLang="en-US" sz="4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04F9D3-FB20-49AD-A732-22E8A63D759E}"/>
              </a:ext>
            </a:extLst>
          </p:cNvPr>
          <p:cNvSpPr txBox="1"/>
          <p:nvPr userDrawn="1"/>
        </p:nvSpPr>
        <p:spPr>
          <a:xfrm>
            <a:off x="3078580" y="326356"/>
            <a:ext cx="4600603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객체지향 프로그래밍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1C3E91-92DF-42C1-80DE-0692D3070745}"/>
              </a:ext>
            </a:extLst>
          </p:cNvPr>
          <p:cNvSpPr txBox="1"/>
          <p:nvPr userDrawn="1"/>
        </p:nvSpPr>
        <p:spPr>
          <a:xfrm>
            <a:off x="3088105" y="878806"/>
            <a:ext cx="4600603" cy="47705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- </a:t>
            </a:r>
            <a:r>
              <a:rPr lang="ko-KR" altLang="en-US" sz="25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객체란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무엇인지 이해하는 것</a:t>
            </a:r>
          </a:p>
        </p:txBody>
      </p:sp>
    </p:spTree>
    <p:extLst>
      <p:ext uri="{BB962C8B-B14F-4D97-AF65-F5344CB8AC3E}">
        <p14:creationId xmlns:p14="http://schemas.microsoft.com/office/powerpoint/2010/main" val="342294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92D529-0FE2-403D-B993-DF319D95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170039-94FF-4E80-85BE-94C46B182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86C0DD-771E-4DD8-AAE7-5BA5B4EE8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FF971C-631F-416F-BDBC-CBF912EA6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1D7F05-5025-492D-84D4-143858E96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79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8B6745-01D0-4FA4-A10F-B2BA6AF92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D42A7-7488-4EC8-B700-BA37B08D5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31F87B-816D-4E84-A764-275D71A74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F867DE-8E01-48F7-9913-2AB640C4E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2BD86E-2B4C-4B6E-A985-1C8EF2644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81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53EA37-239F-4B52-81CB-92038E56C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6E428-46F4-45A1-B4A6-2EB0A09D1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9EA1AF-BBD3-4326-9FF5-853806382E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654C60-DFEB-4E96-B106-DBAF9510F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9832C3-05F9-4E3C-9163-641514833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E8730A-819E-4D28-9734-67507A9C6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436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388426-E80D-4895-AAB0-3B1715EC4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8A7269-C41B-4073-AA09-1AC276182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4CAE04-0941-43A1-9243-DEA6499F5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5E51CAC-2181-4C34-BA10-EB57772783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1F6D046-A0D8-4406-968F-60037ED264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5F4C105-0D37-46B8-BC01-B970A5DFF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00745B6-5905-4B90-9128-E4CEDBBEA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A7E8F3-FDAA-488C-A8CF-CDDD22A32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882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06F9CA-D961-4F10-9856-352006DF7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11E1C63-5F78-480A-B00B-06203B06E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5518AA-F063-44EB-A356-1517EAE19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704F90-690F-450D-8475-C9CE2406B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246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3EB424E-D429-48B9-B7C4-67731C2E7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1BA5DD-FCF0-44CF-9FA8-B668A83CA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D40755-1EDE-46E5-8D4C-15B242D87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332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045122-3569-4866-B249-358703205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4DC4F9-EF31-4E1C-A317-C356E142D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62F4BA-F1A8-40B3-B553-C79995E20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B5E34C-A306-4269-8505-4ADAC2700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14FD467-68C7-4C22-A52A-C6D11F633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C976A0-EE29-44FC-83A7-7E17718E3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164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8217E-99E8-4741-90AC-D0234B57B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F360409-4FB4-4F88-8655-BD10C25169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CA62E9-B5FE-4A01-B2BB-5FF625BF0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9135EA-C25E-4A0F-A4C9-37A2583C3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B1FFF0-E369-4552-96DC-714EE15C0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A263B3-4EEE-4023-921C-D5C87ED6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52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A8806D-D5CD-4F6E-AB12-4DCCC2A70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5D19EC-DBC2-4EC3-91E8-DDDC8827B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A9271C-7F78-45BA-970E-8782EDEE5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4238B-30FF-490D-99B7-6A624B0E2316}" type="datetimeFigureOut">
              <a:rPr lang="ko-KR" altLang="en-US" smtClean="0"/>
              <a:t>2019-07-25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DCF52D-72C8-4F02-8D2A-AC1FCE560D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5CD225-70DC-499A-BAE8-3D6AB0EE1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497CD-25EF-4369-9703-F3B0B0040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104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837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ê´ë ¨ ì´ë¯¸ì§">
            <a:extLst>
              <a:ext uri="{FF2B5EF4-FFF2-40B4-BE49-F238E27FC236}">
                <a16:creationId xmlns:a16="http://schemas.microsoft.com/office/drawing/2014/main" id="{83F4B3FE-BCBB-4AB1-A408-75DB05914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0150" y="371475"/>
            <a:ext cx="97536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평행 사변형 28">
            <a:extLst>
              <a:ext uri="{FF2B5EF4-FFF2-40B4-BE49-F238E27FC236}">
                <a16:creationId xmlns:a16="http://schemas.microsoft.com/office/drawing/2014/main" id="{277ABA49-9906-4438-BFED-497FA72D8CD3}"/>
              </a:ext>
            </a:extLst>
          </p:cNvPr>
          <p:cNvSpPr/>
          <p:nvPr/>
        </p:nvSpPr>
        <p:spPr>
          <a:xfrm>
            <a:off x="-1933575" y="0"/>
            <a:ext cx="10868025" cy="6858000"/>
          </a:xfrm>
          <a:prstGeom prst="parallelogram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alpha val="94000"/>
                </a:schemeClr>
              </a:solidFill>
            </a:endParaRPr>
          </a:p>
        </p:txBody>
      </p:sp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76B7FF0E-BAC4-487D-8395-4B995EF779F0}"/>
              </a:ext>
            </a:extLst>
          </p:cNvPr>
          <p:cNvSpPr/>
          <p:nvPr/>
        </p:nvSpPr>
        <p:spPr>
          <a:xfrm>
            <a:off x="-1727200" y="0"/>
            <a:ext cx="10128250" cy="6858000"/>
          </a:xfrm>
          <a:prstGeom prst="parallelogram">
            <a:avLst/>
          </a:prstGeom>
          <a:solidFill>
            <a:srgbClr val="0626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428335" y="1540746"/>
            <a:ext cx="729326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인터페이스 자바 스터디</a:t>
            </a:r>
            <a:endParaRPr lang="en-US" altLang="ko-KR" sz="5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r"/>
            <a:r>
              <a:rPr lang="en-US" altLang="ko-KR" sz="7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Made</a:t>
            </a:r>
            <a:r>
              <a:rPr lang="ko-KR" altLang="en-US" sz="7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7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by</a:t>
            </a:r>
            <a:r>
              <a:rPr lang="ko-KR" altLang="en-US" sz="7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700" dirty="0" err="1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주이식</a:t>
            </a:r>
            <a:endParaRPr lang="ko-KR" altLang="en-US" sz="7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589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접근 </a:t>
            </a:r>
            <a:r>
              <a:rPr lang="ko-KR" altLang="en-US" sz="4500" dirty="0" err="1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제어자</a:t>
            </a:r>
            <a:endParaRPr lang="ko-KR" altLang="en-US" sz="4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9A6323A-2488-498E-980F-7DCEA0E400C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68839" y="2061607"/>
            <a:ext cx="9004975" cy="311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035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예외</a:t>
            </a: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D45CF7-874E-46DF-8BEC-45265503411D}"/>
              </a:ext>
            </a:extLst>
          </p:cNvPr>
          <p:cNvSpPr txBox="1"/>
          <p:nvPr/>
        </p:nvSpPr>
        <p:spPr>
          <a:xfrm>
            <a:off x="3459080" y="292971"/>
            <a:ext cx="32099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예외란</a:t>
            </a:r>
            <a:r>
              <a:rPr lang="en-US" altLang="ko-KR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?</a:t>
            </a:r>
            <a:endParaRPr lang="ko-KR" altLang="en-US" sz="3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1AA349-C2EC-41B8-93C3-B682FC42E472}"/>
              </a:ext>
            </a:extLst>
          </p:cNvPr>
          <p:cNvSpPr txBox="1"/>
          <p:nvPr/>
        </p:nvSpPr>
        <p:spPr>
          <a:xfrm>
            <a:off x="3459079" y="902913"/>
            <a:ext cx="87329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프로그래머가 상정한 정상적인 처리에서 벗어나는 경우에 </a:t>
            </a:r>
            <a:endParaRPr lang="en-US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  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이를 처리하기 위한 방법</a:t>
            </a:r>
            <a:endParaRPr lang="ko-KR" altLang="en-US" sz="3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44C32B-88DD-4237-99FB-4F4A05688527}"/>
              </a:ext>
            </a:extLst>
          </p:cNvPr>
          <p:cNvSpPr txBox="1"/>
          <p:nvPr/>
        </p:nvSpPr>
        <p:spPr>
          <a:xfrm>
            <a:off x="3538859" y="3677927"/>
            <a:ext cx="8195509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try{</a:t>
            </a:r>
          </a:p>
          <a:p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예외의 발생이 예상되는 로직</a:t>
            </a:r>
            <a:endParaRPr lang="en-US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}catch(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예외클래스 인스턴스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){</a:t>
            </a:r>
          </a:p>
          <a:p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예외가 발생했을 때 실행되는 로직</a:t>
            </a:r>
            <a:endParaRPr lang="en-US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}</a:t>
            </a:r>
            <a:endParaRPr lang="ko-KR" altLang="en-US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43D965-8830-47DF-A43F-51AA6EC85460}"/>
              </a:ext>
            </a:extLst>
          </p:cNvPr>
          <p:cNvSpPr txBox="1"/>
          <p:nvPr/>
        </p:nvSpPr>
        <p:spPr>
          <a:xfrm>
            <a:off x="3459080" y="2948292"/>
            <a:ext cx="32099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문법</a:t>
            </a:r>
          </a:p>
        </p:txBody>
      </p:sp>
    </p:spTree>
    <p:extLst>
      <p:ext uri="{BB962C8B-B14F-4D97-AF65-F5344CB8AC3E}">
        <p14:creationId xmlns:p14="http://schemas.microsoft.com/office/powerpoint/2010/main" val="836680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코드를 통해</a:t>
            </a:r>
            <a:endParaRPr lang="en-US" altLang="ko-KR" sz="30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이해하는 예외</a:t>
            </a: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43D965-8830-47DF-A43F-51AA6EC85460}"/>
              </a:ext>
            </a:extLst>
          </p:cNvPr>
          <p:cNvSpPr txBox="1"/>
          <p:nvPr/>
        </p:nvSpPr>
        <p:spPr>
          <a:xfrm>
            <a:off x="3534696" y="4163481"/>
            <a:ext cx="86573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예외클래스 인스턴스 설정은 발생하는 예외 상황에 따라 다르게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!</a:t>
            </a:r>
            <a:endParaRPr lang="ko-KR" altLang="en-US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683965-628E-4859-A916-2755A522A535}"/>
              </a:ext>
            </a:extLst>
          </p:cNvPr>
          <p:cNvSpPr txBox="1"/>
          <p:nvPr/>
        </p:nvSpPr>
        <p:spPr>
          <a:xfrm>
            <a:off x="3534696" y="4640535"/>
            <a:ext cx="86573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예외처리는 주로 </a:t>
            </a:r>
            <a:r>
              <a:rPr lang="en-US" altLang="ko-KR" sz="25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e.printStackTrace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();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를 쓰거나 </a:t>
            </a:r>
            <a:endParaRPr lang="en-US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자신만의 예외처리를 만들어 쓴다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Ex)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화면에 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Toast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띄우기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00A175-234D-42E5-9E70-FF7E22AE8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980" y="312703"/>
            <a:ext cx="6056578" cy="354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03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0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제네릭</a:t>
            </a: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43D965-8830-47DF-A43F-51AA6EC85460}"/>
              </a:ext>
            </a:extLst>
          </p:cNvPr>
          <p:cNvSpPr txBox="1"/>
          <p:nvPr/>
        </p:nvSpPr>
        <p:spPr>
          <a:xfrm>
            <a:off x="3550738" y="313377"/>
            <a:ext cx="254526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제네릭이란</a:t>
            </a:r>
            <a:r>
              <a:rPr lang="en-US" altLang="ko-KR" sz="3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?</a:t>
            </a:r>
            <a:endParaRPr lang="ko-KR" altLang="en-US" sz="3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AB60817-6EF9-4C8C-8932-52F45FFE96E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550738" y="1495383"/>
            <a:ext cx="8279942" cy="27789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72B97E-9CA6-4BF4-8A33-010070CBBC7D}"/>
              </a:ext>
            </a:extLst>
          </p:cNvPr>
          <p:cNvSpPr txBox="1"/>
          <p:nvPr/>
        </p:nvSpPr>
        <p:spPr>
          <a:xfrm>
            <a:off x="3550738" y="944319"/>
            <a:ext cx="8477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-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클래스 내부에서 사용할 데이터 타입을 외부에서 지정하는 기법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21D5F2-6CF7-4A48-9078-4381F9B37B76}"/>
              </a:ext>
            </a:extLst>
          </p:cNvPr>
          <p:cNvSpPr txBox="1"/>
          <p:nvPr/>
        </p:nvSpPr>
        <p:spPr>
          <a:xfrm>
            <a:off x="3451806" y="4467728"/>
            <a:ext cx="8477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클래스를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정의할때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info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의 데이터 타입을 확정하지 않은 상태에서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인스턴스를 생성할 때 지정하는 것이 제네릭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!</a:t>
            </a:r>
            <a:endParaRPr lang="ko-KR" altLang="en-US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3686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제네릭의 특징과 사용</a:t>
            </a: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921D5F2-6CF7-4A48-9078-4381F9B37B76}"/>
              </a:ext>
            </a:extLst>
          </p:cNvPr>
          <p:cNvSpPr txBox="1"/>
          <p:nvPr/>
        </p:nvSpPr>
        <p:spPr>
          <a:xfrm>
            <a:off x="3435763" y="194443"/>
            <a:ext cx="8477805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특징</a:t>
            </a:r>
            <a:endParaRPr lang="en-US" altLang="ko-KR" sz="4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latinLnBrk="0"/>
            <a:endParaRPr lang="en-US" altLang="ko-KR" sz="1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latinLnBrk="0"/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-</a:t>
            </a:r>
            <a:r>
              <a:rPr lang="ko-KR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복수의 제네릭을 사용할 수 있다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사용할 때는 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&lt;T, S&gt;</a:t>
            </a:r>
            <a:r>
              <a:rPr lang="ko-KR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와 같은 형식을 사용한다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ko-KR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latinLnBrk="0"/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-</a:t>
            </a:r>
            <a:r>
              <a:rPr lang="ko-KR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제네릭은 참조 데이터 타입에 대해서만 사용할 수 있다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ko-KR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latinLnBrk="0"/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-</a:t>
            </a:r>
            <a:r>
              <a:rPr lang="ko-KR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제네릭은 데이터 타입을 알고 있으면 생략 가능하다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ko-KR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latinLnBrk="0"/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-</a:t>
            </a:r>
            <a:r>
              <a:rPr lang="ko-KR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제네릭은 메소드에 적용할 수도 있다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ko-KR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latinLnBrk="0"/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-</a:t>
            </a:r>
            <a:r>
              <a:rPr lang="ko-KR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제네릭으로 올 수 있는 데이터 타입을 특정 클래스의 자식으로 제한 할 수 있다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endParaRPr lang="ko-KR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A45015-032B-4F68-9192-50737C255940}"/>
              </a:ext>
            </a:extLst>
          </p:cNvPr>
          <p:cNvSpPr txBox="1"/>
          <p:nvPr/>
        </p:nvSpPr>
        <p:spPr>
          <a:xfrm>
            <a:off x="3435762" y="3749262"/>
            <a:ext cx="84778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사용</a:t>
            </a:r>
            <a:endParaRPr lang="en-US" altLang="ko-KR" sz="4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latinLnBrk="0"/>
            <a:endParaRPr lang="en-US" altLang="ko-KR" sz="1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latinLnBrk="0"/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주로 </a:t>
            </a:r>
            <a:r>
              <a:rPr lang="en-US" altLang="ko-KR" sz="25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ArrayList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를 사용할 때 리스트의 크기를 미리 지정하지 않고 사용해서 많은 수의 값을 저장할 때 사용한다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endParaRPr lang="ko-KR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08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JAVA?</a:t>
            </a:r>
            <a:endParaRPr lang="ko-KR" altLang="en-US" sz="5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E20826-DFED-4BBB-882A-45BCE2CC8DD2}"/>
              </a:ext>
            </a:extLst>
          </p:cNvPr>
          <p:cNvSpPr txBox="1"/>
          <p:nvPr/>
        </p:nvSpPr>
        <p:spPr>
          <a:xfrm>
            <a:off x="3943350" y="2863917"/>
            <a:ext cx="13906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C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언어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4B211-96E4-442E-9F93-C871E954B8ED}"/>
              </a:ext>
            </a:extLst>
          </p:cNvPr>
          <p:cNvSpPr txBox="1"/>
          <p:nvPr/>
        </p:nvSpPr>
        <p:spPr>
          <a:xfrm>
            <a:off x="10448926" y="2835342"/>
            <a:ext cx="13906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JAVA</a:t>
            </a:r>
            <a:endParaRPr lang="ko-KR" altLang="en-US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A217B4-06F8-4F0F-B7EA-8D415FD4C3E5}"/>
              </a:ext>
            </a:extLst>
          </p:cNvPr>
          <p:cNvSpPr txBox="1"/>
          <p:nvPr/>
        </p:nvSpPr>
        <p:spPr>
          <a:xfrm>
            <a:off x="3962400" y="3524178"/>
            <a:ext cx="13906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절차지향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2F166F-403A-4681-9044-56D878E84E2C}"/>
              </a:ext>
            </a:extLst>
          </p:cNvPr>
          <p:cNvSpPr txBox="1"/>
          <p:nvPr/>
        </p:nvSpPr>
        <p:spPr>
          <a:xfrm>
            <a:off x="10458018" y="3552753"/>
            <a:ext cx="13906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객체지향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97A6A7-F156-4B76-B8DC-40B2844C0C14}"/>
              </a:ext>
            </a:extLst>
          </p:cNvPr>
          <p:cNvSpPr txBox="1"/>
          <p:nvPr/>
        </p:nvSpPr>
        <p:spPr>
          <a:xfrm>
            <a:off x="3943350" y="4248408"/>
            <a:ext cx="13906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함수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9F61BF-86C6-4A19-B17C-F0F2B2EDD5A6}"/>
              </a:ext>
            </a:extLst>
          </p:cNvPr>
          <p:cNvSpPr txBox="1"/>
          <p:nvPr/>
        </p:nvSpPr>
        <p:spPr>
          <a:xfrm>
            <a:off x="10410825" y="4245702"/>
            <a:ext cx="13906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메소드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B46537-64D2-4960-809D-AF2376760768}"/>
              </a:ext>
            </a:extLst>
          </p:cNvPr>
          <p:cNvSpPr txBox="1"/>
          <p:nvPr/>
        </p:nvSpPr>
        <p:spPr>
          <a:xfrm>
            <a:off x="3943350" y="1179912"/>
            <a:ext cx="7905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C</a:t>
            </a:r>
            <a:r>
              <a:rPr lang="ko-KR" altLang="en-US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언어와 </a:t>
            </a:r>
            <a:r>
              <a:rPr lang="en-US" altLang="ko-KR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JAVA</a:t>
            </a:r>
            <a:r>
              <a:rPr lang="ko-KR" altLang="en-US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의 차이점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DBB1EADF-475E-4DA6-9702-234F89ECC1CB}"/>
              </a:ext>
            </a:extLst>
          </p:cNvPr>
          <p:cNvSpPr/>
          <p:nvPr/>
        </p:nvSpPr>
        <p:spPr>
          <a:xfrm>
            <a:off x="6858003" y="3428999"/>
            <a:ext cx="2124076" cy="884931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985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객체</a:t>
            </a:r>
            <a:r>
              <a:rPr lang="en-US" altLang="ko-KR" sz="5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?</a:t>
            </a:r>
            <a:endParaRPr lang="ko-KR" altLang="en-US" sz="5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5B46537-64D2-4960-809D-AF2376760768}"/>
              </a:ext>
            </a:extLst>
          </p:cNvPr>
          <p:cNvSpPr txBox="1"/>
          <p:nvPr/>
        </p:nvSpPr>
        <p:spPr>
          <a:xfrm>
            <a:off x="3967381" y="2521562"/>
            <a:ext cx="7905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객체</a:t>
            </a:r>
          </a:p>
        </p:txBody>
      </p:sp>
      <p:pic>
        <p:nvPicPr>
          <p:cNvPr id="2050" name="Picture 2" descr="ë ê³ ì ëí ì´ë¯¸ì§ ê²ìê²°ê³¼">
            <a:extLst>
              <a:ext uri="{FF2B5EF4-FFF2-40B4-BE49-F238E27FC236}">
                <a16:creationId xmlns:a16="http://schemas.microsoft.com/office/drawing/2014/main" id="{3ECB7FCC-2F47-4EE2-8285-B3461DD26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66" y="248541"/>
            <a:ext cx="4679749" cy="2273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7C0D083-C2EE-469D-8920-F190119EF9E4}"/>
              </a:ext>
            </a:extLst>
          </p:cNvPr>
          <p:cNvSpPr txBox="1"/>
          <p:nvPr/>
        </p:nvSpPr>
        <p:spPr>
          <a:xfrm>
            <a:off x="3418471" y="5029262"/>
            <a:ext cx="2677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메소드</a:t>
            </a:r>
          </a:p>
        </p:txBody>
      </p:sp>
      <p:pic>
        <p:nvPicPr>
          <p:cNvPr id="2056" name="Picture 8" descr="ëë í ë¦¬ì ëí ì´ë¯¸ì§ ê²ìê²°ê³¼">
            <a:extLst>
              <a:ext uri="{FF2B5EF4-FFF2-40B4-BE49-F238E27FC236}">
                <a16:creationId xmlns:a16="http://schemas.microsoft.com/office/drawing/2014/main" id="{59AD1299-05EF-45DD-851F-834D1EE8D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573269"/>
            <a:ext cx="4119310" cy="253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BFDA2D1A-859A-49CC-9F6C-1136DB929428}"/>
              </a:ext>
            </a:extLst>
          </p:cNvPr>
          <p:cNvCxnSpPr>
            <a:stCxn id="16" idx="3"/>
          </p:cNvCxnSpPr>
          <p:nvPr/>
        </p:nvCxnSpPr>
        <p:spPr>
          <a:xfrm flipH="1">
            <a:off x="5580166" y="5383205"/>
            <a:ext cx="515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18EB058-BEFB-45BD-B684-9AF80A433E21}"/>
              </a:ext>
            </a:extLst>
          </p:cNvPr>
          <p:cNvCxnSpPr/>
          <p:nvPr/>
        </p:nvCxnSpPr>
        <p:spPr>
          <a:xfrm>
            <a:off x="7117976" y="3693459"/>
            <a:ext cx="699248" cy="80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624B87-5B5D-46DA-80FA-79F821AA4C52}"/>
              </a:ext>
            </a:extLst>
          </p:cNvPr>
          <p:cNvSpPr txBox="1"/>
          <p:nvPr/>
        </p:nvSpPr>
        <p:spPr>
          <a:xfrm>
            <a:off x="5544866" y="3409119"/>
            <a:ext cx="2038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객체</a:t>
            </a:r>
          </a:p>
        </p:txBody>
      </p:sp>
    </p:spTree>
    <p:extLst>
      <p:ext uri="{BB962C8B-B14F-4D97-AF65-F5344CB8AC3E}">
        <p14:creationId xmlns:p14="http://schemas.microsoft.com/office/powerpoint/2010/main" val="4291277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코드를 통해 객체를</a:t>
            </a:r>
            <a:endParaRPr lang="en-US" altLang="ko-KR" sz="2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이해하자</a:t>
            </a:r>
            <a:r>
              <a:rPr lang="en-US" altLang="ko-KR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!</a:t>
            </a:r>
            <a:endParaRPr lang="ko-KR" altLang="en-US" sz="2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BF0BD47-7458-4A1E-BFCA-53172CC62B2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70946" y="573506"/>
            <a:ext cx="6898105" cy="571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03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코드를 통해 클래스를</a:t>
            </a:r>
            <a:endParaRPr lang="en-US" altLang="ko-KR" sz="2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활용해보자</a:t>
            </a:r>
            <a:r>
              <a:rPr lang="en-US" altLang="ko-KR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!</a:t>
            </a:r>
            <a:endParaRPr lang="ko-KR" altLang="en-US" sz="2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504A05-A6B3-4FCD-8AA5-00D0FE025B7F}"/>
              </a:ext>
            </a:extLst>
          </p:cNvPr>
          <p:cNvSpPr txBox="1"/>
          <p:nvPr/>
        </p:nvSpPr>
        <p:spPr>
          <a:xfrm>
            <a:off x="3511720" y="634335"/>
            <a:ext cx="86466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클래스를 사용하는 방법</a:t>
            </a:r>
            <a:r>
              <a:rPr lang="en-US" altLang="ko-KR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? -&gt; </a:t>
            </a:r>
            <a:r>
              <a:rPr lang="ko-KR" altLang="en-US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인스턴스를 통해 사용</a:t>
            </a:r>
            <a:r>
              <a:rPr lang="en-US" altLang="ko-KR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!</a:t>
            </a:r>
            <a:endParaRPr lang="ko-KR" altLang="en-US" sz="3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D4C0F1-A682-4BC6-BABE-8084199E7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784" y="1188333"/>
            <a:ext cx="7116054" cy="564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01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생성자를 이해해보자</a:t>
            </a:r>
            <a:r>
              <a:rPr lang="en-US" altLang="ko-KR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!</a:t>
            </a:r>
            <a:endParaRPr lang="ko-KR" altLang="en-US" sz="2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504A05-A6B3-4FCD-8AA5-00D0FE025B7F}"/>
              </a:ext>
            </a:extLst>
          </p:cNvPr>
          <p:cNvSpPr txBox="1"/>
          <p:nvPr/>
        </p:nvSpPr>
        <p:spPr>
          <a:xfrm>
            <a:off x="-1" y="411273"/>
            <a:ext cx="86466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생성자란</a:t>
            </a:r>
            <a:r>
              <a:rPr lang="en-US" altLang="ko-KR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?</a:t>
            </a:r>
          </a:p>
          <a:p>
            <a:pPr algn="ctr"/>
            <a:endParaRPr lang="ko-KR" altLang="en-US" sz="3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ABC63F-88DE-4AFA-B1DF-272A091A8B3A}"/>
              </a:ext>
            </a:extLst>
          </p:cNvPr>
          <p:cNvSpPr txBox="1"/>
          <p:nvPr/>
        </p:nvSpPr>
        <p:spPr>
          <a:xfrm>
            <a:off x="3545306" y="1020734"/>
            <a:ext cx="864669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객체를 사용하기위해 메소드를 호출할 때 초기화를 시켜주는 행동을 계속해서 반복하는 것을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쉽게 사용하기 위해 바꾼 것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!</a:t>
            </a:r>
          </a:p>
          <a:p>
            <a:pPr marL="457200" indent="-457200">
              <a:buFontTx/>
              <a:buChar char="-"/>
            </a:pPr>
            <a:endParaRPr lang="ko-KR" altLang="en-US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DC8A09-095D-43D2-B4EB-E9CA9301714A}"/>
              </a:ext>
            </a:extLst>
          </p:cNvPr>
          <p:cNvSpPr txBox="1"/>
          <p:nvPr/>
        </p:nvSpPr>
        <p:spPr>
          <a:xfrm>
            <a:off x="335384" y="1990230"/>
            <a:ext cx="86466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생성자의 특징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8F04B2-6182-4080-9A70-46DF5F1447B8}"/>
              </a:ext>
            </a:extLst>
          </p:cNvPr>
          <p:cNvSpPr txBox="1"/>
          <p:nvPr/>
        </p:nvSpPr>
        <p:spPr>
          <a:xfrm>
            <a:off x="3545306" y="2578622"/>
            <a:ext cx="86466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값을 반환하지 않는다</a:t>
            </a:r>
            <a:endParaRPr lang="en-US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생성자의 이름은 클래스의 이름과 동일하다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ko-KR" altLang="en-US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3978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코드를 통해 생성자를 이해해보자</a:t>
            </a:r>
            <a:r>
              <a:rPr lang="en-US" altLang="ko-KR" sz="2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!</a:t>
            </a:r>
            <a:endParaRPr lang="ko-KR" altLang="en-US" sz="2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189397F-FB7B-4265-8441-40A922BF1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924" y="245907"/>
            <a:ext cx="8710900" cy="52427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9FBA8C-CDFF-42BD-ACDD-E988614A321C}"/>
              </a:ext>
            </a:extLst>
          </p:cNvPr>
          <p:cNvSpPr txBox="1"/>
          <p:nvPr/>
        </p:nvSpPr>
        <p:spPr>
          <a:xfrm>
            <a:off x="3352799" y="5857101"/>
            <a:ext cx="18593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객체 생성</a:t>
            </a:r>
            <a:endParaRPr lang="ko-KR" altLang="en-US" sz="3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2FB7E9F5-A3E9-41EA-9F1B-71D40ABB7DDA}"/>
              </a:ext>
            </a:extLst>
          </p:cNvPr>
          <p:cNvCxnSpPr>
            <a:stCxn id="11" idx="3"/>
          </p:cNvCxnSpPr>
          <p:nvPr/>
        </p:nvCxnSpPr>
        <p:spPr>
          <a:xfrm>
            <a:off x="5212182" y="6134100"/>
            <a:ext cx="173405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914EA2BF-2EBC-4E76-8685-F215307327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1234" y="5972175"/>
            <a:ext cx="40005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427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490B4E6A-0E06-4BE4-AFFB-4B7D917EA7C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92245" y="4547008"/>
            <a:ext cx="9179911" cy="2109529"/>
          </a:xfrm>
          <a:prstGeom prst="rect">
            <a:avLst/>
          </a:prstGeom>
        </p:spPr>
      </p:pic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상속</a:t>
            </a: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9FBA8C-CDFF-42BD-ACDD-E988614A321C}"/>
              </a:ext>
            </a:extLst>
          </p:cNvPr>
          <p:cNvSpPr txBox="1"/>
          <p:nvPr/>
        </p:nvSpPr>
        <p:spPr>
          <a:xfrm>
            <a:off x="3449051" y="510498"/>
            <a:ext cx="18593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상속이란</a:t>
            </a:r>
            <a:r>
              <a:rPr lang="en-US" altLang="ko-KR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?</a:t>
            </a:r>
            <a:endParaRPr lang="ko-KR" altLang="en-US" sz="3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7CB0F6-3383-4001-A39E-829C2D10ED55}"/>
              </a:ext>
            </a:extLst>
          </p:cNvPr>
          <p:cNvSpPr txBox="1"/>
          <p:nvPr/>
        </p:nvSpPr>
        <p:spPr>
          <a:xfrm>
            <a:off x="3615558" y="1064496"/>
            <a:ext cx="811881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물려준다는 의미</a:t>
            </a:r>
            <a:endParaRPr lang="en-US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어떤 객체가 있을 때 그 객체의 필드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변수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와 메소드를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  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다른 객체가 물려받을 수 있는 기능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F44DFB4-A3FF-43BE-A952-6ECFBD63595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292245" y="2428047"/>
            <a:ext cx="8879441" cy="200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894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1D4F0E98-C414-4DDD-89B2-FD2A32BF7FDA}"/>
              </a:ext>
            </a:extLst>
          </p:cNvPr>
          <p:cNvSpPr/>
          <p:nvPr/>
        </p:nvSpPr>
        <p:spPr>
          <a:xfrm>
            <a:off x="-1" y="0"/>
            <a:ext cx="3209925" cy="6858000"/>
          </a:xfrm>
          <a:prstGeom prst="foldedCorner">
            <a:avLst/>
          </a:prstGeom>
          <a:solidFill>
            <a:srgbClr val="0626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01120-024F-4294-B50B-EB4E587117FD}"/>
              </a:ext>
            </a:extLst>
          </p:cNvPr>
          <p:cNvSpPr txBox="1"/>
          <p:nvPr/>
        </p:nvSpPr>
        <p:spPr>
          <a:xfrm>
            <a:off x="1" y="1064496"/>
            <a:ext cx="320992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접근 </a:t>
            </a:r>
            <a:r>
              <a:rPr lang="ko-KR" altLang="en-US" sz="4500" dirty="0" err="1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제어자</a:t>
            </a:r>
            <a:endParaRPr lang="ko-KR" altLang="en-US" sz="450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038" name="Picture 14" descr="ì¸ì¢ëíêµ ì¸í°íì´ì¤ì ëí ì´ë¯¸ì§ ê²ìê²°ê³¼">
            <a:extLst>
              <a:ext uri="{FF2B5EF4-FFF2-40B4-BE49-F238E27FC236}">
                <a16:creationId xmlns:a16="http://schemas.microsoft.com/office/drawing/2014/main" id="{0FCAC5B9-1284-46F9-95D7-A6C897B7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736" y="6134100"/>
            <a:ext cx="915264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9FBA8C-CDFF-42BD-ACDD-E988614A321C}"/>
              </a:ext>
            </a:extLst>
          </p:cNvPr>
          <p:cNvSpPr txBox="1"/>
          <p:nvPr/>
        </p:nvSpPr>
        <p:spPr>
          <a:xfrm>
            <a:off x="3449049" y="510498"/>
            <a:ext cx="497305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접근 </a:t>
            </a:r>
            <a:r>
              <a:rPr lang="ko-KR" altLang="en-US" sz="30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제어자</a:t>
            </a:r>
            <a:r>
              <a:rPr lang="en-US" altLang="ko-KR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</a:t>
            </a:r>
            <a:r>
              <a:rPr lang="ko-KR" altLang="en-US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클래스 멤버</a:t>
            </a:r>
            <a:r>
              <a:rPr lang="en-US" altLang="ko-KR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  <a:r>
              <a:rPr lang="ko-KR" altLang="en-US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란</a:t>
            </a:r>
            <a:r>
              <a:rPr lang="en-US" altLang="ko-KR" sz="30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?</a:t>
            </a:r>
            <a:endParaRPr lang="ko-KR" altLang="en-US" sz="30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7CB0F6-3383-4001-A39E-829C2D10ED55}"/>
              </a:ext>
            </a:extLst>
          </p:cNvPr>
          <p:cNvSpPr txBox="1"/>
          <p:nvPr/>
        </p:nvSpPr>
        <p:spPr>
          <a:xfrm>
            <a:off x="3615558" y="1064496"/>
            <a:ext cx="811881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클래스의 멤버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변수와 메소드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들의 접근 권한을 지정해줌</a:t>
            </a:r>
            <a:endParaRPr lang="en-US" altLang="ko-KR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사용자가 접근하면 안되거나 접근 할 필요가 없는 멤버에 대한 접근을 규제한다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(private, public </a:t>
            </a:r>
            <a:r>
              <a:rPr lang="ko-KR" altLang="en-US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등</a:t>
            </a:r>
            <a:r>
              <a:rPr lang="en-US" altLang="ko-KR" sz="25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  <a:endParaRPr lang="ko-KR" altLang="en-US" sz="25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12" name="그림 11" descr="https://s3.ap-northeast-2.amazonaws.com/opentutorials-user-file/module/516/1996.jpg">
            <a:extLst>
              <a:ext uri="{FF2B5EF4-FFF2-40B4-BE49-F238E27FC236}">
                <a16:creationId xmlns:a16="http://schemas.microsoft.com/office/drawing/2014/main" id="{245825E7-DAAB-4537-95DB-22432A9E02F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546" y="2310991"/>
            <a:ext cx="5993663" cy="45404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2077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스토리보드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1475</TotalTime>
  <Words>307</Words>
  <Application>Microsoft Office PowerPoint</Application>
  <PresentationFormat>와이드스크린</PresentationFormat>
  <Paragraphs>67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Arial</vt:lpstr>
      <vt:lpstr>서울남산체 B</vt:lpstr>
      <vt:lpstr>맑은 고딕</vt:lpstr>
      <vt:lpstr>Office 테마</vt:lpstr>
      <vt:lpstr>스토리보드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 </dc:creator>
  <cp:lastModifiedBy> </cp:lastModifiedBy>
  <cp:revision>17</cp:revision>
  <dcterms:created xsi:type="dcterms:W3CDTF">2019-07-21T05:27:51Z</dcterms:created>
  <dcterms:modified xsi:type="dcterms:W3CDTF">2019-07-25T03:05:20Z</dcterms:modified>
</cp:coreProperties>
</file>